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62" r:id="rId17"/>
    <p:sldId id="264" r:id="rId18"/>
    <p:sldId id="265" r:id="rId19"/>
  </p:sldIdLst>
  <p:sldSz cx="9144000" cy="6858000" type="screen4x3"/>
  <p:notesSz cx="6954838" cy="9240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79339" autoAdjust="0"/>
  </p:normalViewPr>
  <p:slideViewPr>
    <p:cSldViewPr snapToGrid="0">
      <p:cViewPr varScale="1">
        <p:scale>
          <a:sx n="160" d="100"/>
          <a:sy n="160" d="100"/>
        </p:scale>
        <p:origin x="3245" y="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0867C329-A52B-40DD-BBE6-5CEB031B86E5}"/>
    <pc:docChg chg="addSld modSld">
      <pc:chgData name="Kal Rabb" userId="3edf06299a4717ec" providerId="LiveId" clId="{0867C329-A52B-40DD-BBE6-5CEB031B86E5}" dt="2018-10-02T19:26:51.267" v="49" actId="1076"/>
      <pc:docMkLst>
        <pc:docMk/>
      </pc:docMkLst>
      <pc:sldChg chg="addSp delSp modSp add">
        <pc:chgData name="Kal Rabb" userId="3edf06299a4717ec" providerId="LiveId" clId="{0867C329-A52B-40DD-BBE6-5CEB031B86E5}" dt="2018-10-02T19:23:21.282" v="2"/>
        <pc:sldMkLst>
          <pc:docMk/>
          <pc:sldMk cId="2106532747" sldId="262"/>
        </pc:sldMkLst>
        <pc:spChg chg="mod">
          <ac:chgData name="Kal Rabb" userId="3edf06299a4717ec" providerId="LiveId" clId="{0867C329-A52B-40DD-BBE6-5CEB031B86E5}" dt="2018-10-02T19:23:21.282" v="2"/>
          <ac:spMkLst>
            <pc:docMk/>
            <pc:sldMk cId="2106532747" sldId="262"/>
            <ac:spMk id="2" creationId="{924F0B3D-819B-4AFA-8F4C-749E7F8CE64F}"/>
          </ac:spMkLst>
        </pc:spChg>
        <pc:spChg chg="del">
          <ac:chgData name="Kal Rabb" userId="3edf06299a4717ec" providerId="LiveId" clId="{0867C329-A52B-40DD-BBE6-5CEB031B86E5}" dt="2018-10-02T19:22:57.692" v="1"/>
          <ac:spMkLst>
            <pc:docMk/>
            <pc:sldMk cId="2106532747" sldId="262"/>
            <ac:spMk id="3" creationId="{9E57D4DF-2C62-409E-957D-1047E38F0A26}"/>
          </ac:spMkLst>
        </pc:spChg>
        <pc:picChg chg="add mod">
          <ac:chgData name="Kal Rabb" userId="3edf06299a4717ec" providerId="LiveId" clId="{0867C329-A52B-40DD-BBE6-5CEB031B86E5}" dt="2018-10-02T19:22:57.692" v="1"/>
          <ac:picMkLst>
            <pc:docMk/>
            <pc:sldMk cId="2106532747" sldId="262"/>
            <ac:picMk id="4" creationId="{D855D799-957F-4411-B13E-2505BE7F042B}"/>
          </ac:picMkLst>
        </pc:picChg>
      </pc:sldChg>
      <pc:sldChg chg="addSp delSp modSp add">
        <pc:chgData name="Kal Rabb" userId="3edf06299a4717ec" providerId="LiveId" clId="{0867C329-A52B-40DD-BBE6-5CEB031B86E5}" dt="2018-10-02T19:25:29.500" v="33" actId="20577"/>
        <pc:sldMkLst>
          <pc:docMk/>
          <pc:sldMk cId="77463942" sldId="263"/>
        </pc:sldMkLst>
        <pc:spChg chg="mod">
          <ac:chgData name="Kal Rabb" userId="3edf06299a4717ec" providerId="LiveId" clId="{0867C329-A52B-40DD-BBE6-5CEB031B86E5}" dt="2018-10-02T19:25:29.500" v="33" actId="20577"/>
          <ac:spMkLst>
            <pc:docMk/>
            <pc:sldMk cId="77463942" sldId="263"/>
            <ac:spMk id="2" creationId="{3DE1A823-5F9B-4505-AC98-9AD132362736}"/>
          </ac:spMkLst>
        </pc:spChg>
        <pc:spChg chg="del">
          <ac:chgData name="Kal Rabb" userId="3edf06299a4717ec" providerId="LiveId" clId="{0867C329-A52B-40DD-BBE6-5CEB031B86E5}" dt="2018-10-02T19:25:14.563" v="4"/>
          <ac:spMkLst>
            <pc:docMk/>
            <pc:sldMk cId="77463942" sldId="263"/>
            <ac:spMk id="3" creationId="{38E9F6AD-5882-4AD2-BCAF-AC68E326C9E6}"/>
          </ac:spMkLst>
        </pc:spChg>
        <pc:picChg chg="add mod">
          <ac:chgData name="Kal Rabb" userId="3edf06299a4717ec" providerId="LiveId" clId="{0867C329-A52B-40DD-BBE6-5CEB031B86E5}" dt="2018-10-02T19:25:20.055" v="6" actId="14100"/>
          <ac:picMkLst>
            <pc:docMk/>
            <pc:sldMk cId="77463942" sldId="263"/>
            <ac:picMk id="5" creationId="{DCAF8BC8-0F11-4E4D-84A4-CE0DB4013C31}"/>
          </ac:picMkLst>
        </pc:picChg>
      </pc:sldChg>
      <pc:sldChg chg="addSp delSp modSp add">
        <pc:chgData name="Kal Rabb" userId="3edf06299a4717ec" providerId="LiveId" clId="{0867C329-A52B-40DD-BBE6-5CEB031B86E5}" dt="2018-10-02T19:26:51.267" v="49" actId="1076"/>
        <pc:sldMkLst>
          <pc:docMk/>
          <pc:sldMk cId="4156702023" sldId="264"/>
        </pc:sldMkLst>
        <pc:spChg chg="mod">
          <ac:chgData name="Kal Rabb" userId="3edf06299a4717ec" providerId="LiveId" clId="{0867C329-A52B-40DD-BBE6-5CEB031B86E5}" dt="2018-10-02T19:26:48.187" v="48" actId="20577"/>
          <ac:spMkLst>
            <pc:docMk/>
            <pc:sldMk cId="4156702023" sldId="264"/>
            <ac:spMk id="2" creationId="{10ED1DD5-0832-4632-9FAE-91E76E26FA7E}"/>
          </ac:spMkLst>
        </pc:spChg>
        <pc:spChg chg="del">
          <ac:chgData name="Kal Rabb" userId="3edf06299a4717ec" providerId="LiveId" clId="{0867C329-A52B-40DD-BBE6-5CEB031B86E5}" dt="2018-10-02T19:26:36.912" v="35"/>
          <ac:spMkLst>
            <pc:docMk/>
            <pc:sldMk cId="4156702023" sldId="264"/>
            <ac:spMk id="3" creationId="{0DAB1F13-740B-432C-8B6F-470F11D736A0}"/>
          </ac:spMkLst>
        </pc:spChg>
        <pc:picChg chg="add mod">
          <ac:chgData name="Kal Rabb" userId="3edf06299a4717ec" providerId="LiveId" clId="{0867C329-A52B-40DD-BBE6-5CEB031B86E5}" dt="2018-10-02T19:26:51.267" v="49" actId="1076"/>
          <ac:picMkLst>
            <pc:docMk/>
            <pc:sldMk cId="4156702023" sldId="264"/>
            <ac:picMk id="5" creationId="{EF14399C-05F1-490B-AFC0-7CDA1DAC90C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9466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192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9466" y="8777192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41075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312" y="4389398"/>
            <a:ext cx="5100215" cy="4158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8796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075" y="8778796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Architectural Concerns:  Quality Attributes – Performance, Reliability, Security, Distribution, etc.</a:t>
            </a:r>
          </a:p>
          <a:p>
            <a:endParaRPr lang="en-US" dirty="0"/>
          </a:p>
          <a:p>
            <a:r>
              <a:rPr lang="en-US" dirty="0"/>
              <a:t>Context: Business Goals, Buy vs Build, Skills of Development team, State of Technology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1885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ADD:  Developed at SEI</a:t>
            </a:r>
          </a:p>
          <a:p>
            <a:endParaRPr lang="en-US" dirty="0"/>
          </a:p>
          <a:p>
            <a:r>
              <a:rPr lang="en-US" dirty="0"/>
              <a:t>Architectural design follows a recursive decomposition process. At each stage in the process tactics and patterns are chosen to satisfy a set of quality attribute scenarios</a:t>
            </a:r>
          </a:p>
          <a:p>
            <a:endParaRPr lang="en-US" dirty="0"/>
          </a:p>
          <a:p>
            <a:r>
              <a:rPr lang="en-US" dirty="0"/>
              <a:t>The process in a nutshell:</a:t>
            </a:r>
            <a:br>
              <a:rPr lang="en-US" dirty="0"/>
            </a:br>
            <a:r>
              <a:rPr lang="en-US" dirty="0"/>
              <a:t> - Choose the module to decompose (Generally starts with the whole system)</a:t>
            </a:r>
          </a:p>
          <a:p>
            <a:r>
              <a:rPr lang="en-US" dirty="0"/>
              <a:t> - Refine the modules by:</a:t>
            </a:r>
          </a:p>
          <a:p>
            <a:r>
              <a:rPr lang="en-US" dirty="0"/>
              <a:t>    1) Choose the architectural drivers</a:t>
            </a:r>
          </a:p>
          <a:p>
            <a:r>
              <a:rPr lang="en-US" dirty="0"/>
              <a:t>    2) Choose an architectural pattern that satisfies the drivers based off the tactics used to achieve the driver</a:t>
            </a:r>
          </a:p>
          <a:p>
            <a:r>
              <a:rPr lang="en-US" dirty="0"/>
              <a:t>    3) Instantiate modules and allocate functionality from use cases, build appropriate views</a:t>
            </a:r>
          </a:p>
          <a:p>
            <a:r>
              <a:rPr lang="en-US" dirty="0"/>
              <a:t>    4) Define interfaces of child modules</a:t>
            </a:r>
          </a:p>
          <a:p>
            <a:r>
              <a:rPr lang="en-US" dirty="0"/>
              <a:t>    5) Verify and refine the use cases and quality attributes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3275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way to view the 4+1 View,</a:t>
            </a:r>
          </a:p>
          <a:p>
            <a:endParaRPr lang="en-US" dirty="0"/>
          </a:p>
          <a:p>
            <a:r>
              <a:rPr lang="en-US" dirty="0"/>
              <a:t>The top represents High Level Design, the bottom Low Level design.  Logically one would move from high to low level design</a:t>
            </a:r>
          </a:p>
          <a:p>
            <a:endParaRPr lang="en-US" dirty="0"/>
          </a:p>
          <a:p>
            <a:r>
              <a:rPr lang="en-US" dirty="0"/>
              <a:t>The Lefthand side is Abstract and the Righthand side is Instance, grounding abstract concepts in concrete objects</a:t>
            </a:r>
          </a:p>
          <a:p>
            <a:endParaRPr lang="en-US" dirty="0"/>
          </a:p>
          <a:p>
            <a:r>
              <a:rPr lang="en-US" dirty="0"/>
              <a:t>Development of the architecture is iterative, each pass adds more detail to the overall system.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142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Developed by Philips Research  circa 2000</a:t>
            </a:r>
          </a:p>
          <a:p>
            <a:endParaRPr lang="en-US" dirty="0"/>
          </a:p>
          <a:p>
            <a:r>
              <a:rPr lang="en-US" dirty="0"/>
              <a:t>Develop an Architecture that fits in the context of Business, Development Process and Organization</a:t>
            </a:r>
          </a:p>
          <a:p>
            <a:endParaRPr lang="en-US" dirty="0"/>
          </a:p>
          <a:p>
            <a:r>
              <a:rPr lang="en-US" dirty="0"/>
              <a:t>Each view has a set of suggested artifacts.  Development of the architecture proceeds by building the artifacts as one progresses through the individual views.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8417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Xerox Product Delivery Process, circa 1990s</a:t>
            </a:r>
          </a:p>
          <a:p>
            <a:endParaRPr lang="en-US" dirty="0"/>
          </a:p>
          <a:p>
            <a:r>
              <a:rPr lang="en-US" dirty="0"/>
              <a:t>Software Architecture was a dominant concern in the Concept Initiation and Product Initiation phases.  Architecture would be well established by the start of Development.</a:t>
            </a:r>
          </a:p>
          <a:p>
            <a:endParaRPr lang="en-US" dirty="0"/>
          </a:p>
          <a:p>
            <a:r>
              <a:rPr lang="en-US" dirty="0"/>
              <a:t>Note the long lag time between identification of QCDs (Quality Targets) and validation.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9071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2/18/2023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4">
            <a:extLst>
              <a:ext uri="{FF2B5EF4-FFF2-40B4-BE49-F238E27FC236}">
                <a16:creationId xmlns:a16="http://schemas.microsoft.com/office/drawing/2014/main" id="{DE406D99-D4A0-45EE-84F1-503EAC6BE4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3475"/>
            <a:ext cx="5746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Software Architecture Process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19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CE0D-EAA2-6BB5-1337-FB23A576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DE1C0-5B24-5F64-B377-EEAE2DEC0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930" y="1829598"/>
            <a:ext cx="7543801" cy="402336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Establish Iteration Goal by Selecting Drivers</a:t>
            </a:r>
          </a:p>
          <a:p>
            <a:r>
              <a:rPr lang="en-US" dirty="0"/>
              <a:t>Waterfall development model consists of one round, therefore the goal is to satisfy all architectural activities</a:t>
            </a:r>
          </a:p>
          <a:p>
            <a:r>
              <a:rPr lang="en-US" dirty="0"/>
              <a:t>Iterative development (Agile) model consist of multiple rounds; each round should focus on a specific goal</a:t>
            </a:r>
          </a:p>
          <a:p>
            <a:pPr lvl="1"/>
            <a:r>
              <a:rPr lang="en-US" dirty="0"/>
              <a:t>Round 1 of a Greenfield System in a mature field may be to select the overall Reference Architecture</a:t>
            </a:r>
          </a:p>
          <a:p>
            <a:pPr lvl="1"/>
            <a:r>
              <a:rPr lang="en-US" dirty="0"/>
              <a:t>Round 1 of a Greenfield System in a new, evolving field may be to develop a prototype architectural model based on the key Drivers</a:t>
            </a:r>
          </a:p>
          <a:p>
            <a:pPr lvl="1"/>
            <a:r>
              <a:rPr lang="en-US" dirty="0"/>
              <a:t>Round 1 of a Brownfield System may focus on how the existing architecture extends to support the new functionality</a:t>
            </a:r>
          </a:p>
          <a:p>
            <a:pPr lvl="1"/>
            <a:r>
              <a:rPr lang="en-US" dirty="0"/>
              <a:t>Later rounds may focus on a specific area – Security, Performance, etc.  Where the specific area is based on the Drivers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D5CBD2-6480-8286-7924-2E9E1B5D01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07" y="2366390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156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CE0D-EAA2-6BB5-1337-FB23A576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DE1C0-5B24-5F64-B377-EEAE2DEC0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4022" y="1845734"/>
            <a:ext cx="7543801" cy="4023360"/>
          </a:xfrm>
        </p:spPr>
        <p:txBody>
          <a:bodyPr/>
          <a:lstStyle/>
          <a:p>
            <a:r>
              <a:rPr lang="en-US" b="1" dirty="0"/>
              <a:t>Choose One or More Elements of the System to Refine</a:t>
            </a:r>
          </a:p>
          <a:p>
            <a:r>
              <a:rPr lang="en-US" dirty="0"/>
              <a:t>Satisfying drivers requires making architectural design decisions</a:t>
            </a:r>
          </a:p>
          <a:p>
            <a:r>
              <a:rPr lang="en-US" dirty="0"/>
              <a:t>Based on the Drivers selected during Step 2, identify the elements that require additional refinement.  Potential types of refinement:</a:t>
            </a:r>
          </a:p>
          <a:p>
            <a:pPr lvl="1"/>
            <a:r>
              <a:rPr lang="en-US" b="1" dirty="0"/>
              <a:t>Decomposition</a:t>
            </a:r>
          </a:p>
          <a:p>
            <a:pPr lvl="1"/>
            <a:r>
              <a:rPr lang="en-US" b="1" dirty="0"/>
              <a:t>Composition</a:t>
            </a:r>
            <a:r>
              <a:rPr lang="en-US" dirty="0"/>
              <a:t> </a:t>
            </a:r>
          </a:p>
          <a:p>
            <a:pPr lvl="1"/>
            <a:r>
              <a:rPr lang="en-US" b="1" dirty="0"/>
              <a:t>Improve / extend existing elements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r>
              <a:rPr lang="en-US" dirty="0"/>
              <a:t>For a Greenfield system the first iteration will start with the system context diagram and refining / defining it</a:t>
            </a:r>
          </a:p>
          <a:p>
            <a:pPr marL="201168" lvl="1" indent="0">
              <a:buNone/>
            </a:pPr>
            <a:r>
              <a:rPr lang="en-US" dirty="0"/>
              <a:t>For Brownfield systems the first iteration may focus on understanding the existing system and the elements you will need to be working with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A06BFD-B062-A254-2C2A-F82D1F3FF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51" y="2511326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254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CE0D-EAA2-6BB5-1337-FB23A576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DE1C0-5B24-5F64-B377-EEAE2DEC0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613" y="1856492"/>
            <a:ext cx="7543801" cy="4023360"/>
          </a:xfrm>
        </p:spPr>
        <p:txBody>
          <a:bodyPr/>
          <a:lstStyle/>
          <a:p>
            <a:r>
              <a:rPr lang="en-US" b="1" dirty="0"/>
              <a:t>Choose One or More Design Concepts that Satisfy the Selected Drivers</a:t>
            </a:r>
          </a:p>
          <a:p>
            <a:r>
              <a:rPr lang="en-US" dirty="0"/>
              <a:t>Leverage existing solutions, combine and adapt them as necessary</a:t>
            </a:r>
          </a:p>
          <a:p>
            <a:endParaRPr lang="en-US" dirty="0"/>
          </a:p>
          <a:p>
            <a:pPr lvl="1"/>
            <a:r>
              <a:rPr lang="en-US" b="1" dirty="0"/>
              <a:t>Reference Architectures </a:t>
            </a:r>
            <a:r>
              <a:rPr lang="en-US" dirty="0"/>
              <a:t>– A model architecture to solve a common problem, for instance a Client-Server model for providing a Web Service or AUTOSAR a reference model for software in automobiles</a:t>
            </a:r>
          </a:p>
          <a:p>
            <a:pPr lvl="1"/>
            <a:r>
              <a:rPr lang="en-US" b="1" dirty="0"/>
              <a:t>Architectural Design Patterns </a:t>
            </a:r>
            <a:r>
              <a:rPr lang="en-US" dirty="0"/>
              <a:t>– Conceptual solutions to reoccurring design problems, the Layer pattern is a commonly used example</a:t>
            </a:r>
          </a:p>
          <a:p>
            <a:pPr lvl="1"/>
            <a:r>
              <a:rPr lang="en-US" b="1" dirty="0"/>
              <a:t>Deployment Patterns </a:t>
            </a:r>
            <a:r>
              <a:rPr lang="en-US" dirty="0"/>
              <a:t>– How to physically structure a system for deployment, Load Balanced Cluster</a:t>
            </a:r>
          </a:p>
          <a:p>
            <a:pPr lvl="1"/>
            <a:r>
              <a:rPr lang="en-US" b="1" dirty="0"/>
              <a:t>Tactics</a:t>
            </a:r>
            <a:r>
              <a:rPr lang="en-US" dirty="0"/>
              <a:t> – Design decisions that influence the control of a quality attribute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B4ED11-7065-D070-0311-ADC4F29FCE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4" y="2457830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511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CE0D-EAA2-6BB5-1337-FB23A576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DE1C0-5B24-5F64-B377-EEAE2DEC0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3266" y="1845734"/>
            <a:ext cx="7113494" cy="402336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Instantiate Architectural Elements, Allocate Responsibilities and Define Interfaces</a:t>
            </a:r>
          </a:p>
          <a:p>
            <a:r>
              <a:rPr lang="en-US" dirty="0"/>
              <a:t>Apply the design concept to the element(s) under consideration</a:t>
            </a:r>
          </a:p>
          <a:p>
            <a:r>
              <a:rPr lang="en-US" dirty="0"/>
              <a:t>For instance if we’re focused on the enabling user interactions with the system and we’ve chosen the architectural pattern Model-View-Controller</a:t>
            </a:r>
          </a:p>
          <a:p>
            <a:pPr lvl="1"/>
            <a:r>
              <a:rPr lang="en-US" dirty="0"/>
              <a:t>Where does each component reside?</a:t>
            </a:r>
          </a:p>
          <a:p>
            <a:pPr lvl="1"/>
            <a:r>
              <a:rPr lang="en-US" dirty="0"/>
              <a:t>What is the model we need to convey to address Usability?</a:t>
            </a:r>
          </a:p>
          <a:p>
            <a:pPr lvl="1"/>
            <a:r>
              <a:rPr lang="en-US" dirty="0"/>
              <a:t>What parts of the system does the controller need to interact with?</a:t>
            </a:r>
          </a:p>
          <a:p>
            <a:pPr lvl="1"/>
            <a:endParaRPr lang="en-US" dirty="0"/>
          </a:p>
          <a:p>
            <a:r>
              <a:rPr lang="en-US" dirty="0"/>
              <a:t>We may not know the answers to all these questions and future iterations may be required to further refine them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B0C331-46A7-7DBB-C072-5D939ED03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72" y="2667604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572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CE0D-EAA2-6BB5-1337-FB23A576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DE1C0-5B24-5F64-B377-EEAE2DEC0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522" y="1845734"/>
            <a:ext cx="7089238" cy="4023360"/>
          </a:xfrm>
        </p:spPr>
        <p:txBody>
          <a:bodyPr/>
          <a:lstStyle/>
          <a:p>
            <a:r>
              <a:rPr lang="en-US" b="1" dirty="0"/>
              <a:t>Sketch Views and Record Design Decisions</a:t>
            </a:r>
          </a:p>
          <a:p>
            <a:r>
              <a:rPr lang="en-US" dirty="0"/>
              <a:t>Document it</a:t>
            </a:r>
          </a:p>
          <a:p>
            <a:r>
              <a:rPr lang="en-US" dirty="0"/>
              <a:t>Design decisions have been made, the results are likely diagrams and supporting rationale</a:t>
            </a:r>
          </a:p>
          <a:p>
            <a:r>
              <a:rPr lang="en-US" dirty="0"/>
              <a:t>Now is the time to capture that information, before its lost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A8F8AF-8AD1-9D03-575B-796E0BF64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99" y="2500861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96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CE0D-EAA2-6BB5-1337-FB23A576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DE1C0-5B24-5F64-B377-EEAE2DEC0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2901" y="1845734"/>
            <a:ext cx="7083859" cy="4023360"/>
          </a:xfrm>
        </p:spPr>
        <p:txBody>
          <a:bodyPr/>
          <a:lstStyle/>
          <a:p>
            <a:r>
              <a:rPr lang="en-US" b="1" dirty="0"/>
              <a:t>Perform Analysis of Current Design and Review Iteration Goal and Achievement of Design Goal</a:t>
            </a:r>
          </a:p>
          <a:p>
            <a:r>
              <a:rPr lang="en-US" dirty="0"/>
              <a:t>Review the architecture against the drivers and overall system goals</a:t>
            </a:r>
          </a:p>
          <a:p>
            <a:r>
              <a:rPr lang="en-US" dirty="0"/>
              <a:t>If the drivers are met and the design purpose is satisfied, declare victory and move forward</a:t>
            </a:r>
          </a:p>
          <a:p>
            <a:r>
              <a:rPr lang="en-US" dirty="0"/>
              <a:t>If there is still work to complete to meet the design purpose, continue on to the next set of drivers </a:t>
            </a:r>
          </a:p>
          <a:p>
            <a:r>
              <a:rPr lang="en-US" dirty="0"/>
              <a:t>If the drivers are not met, determine what needs to change and revise the architecture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F76BF9-EA81-7E19-A757-49EE1E36C9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78" y="2764423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002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F0B3D-819B-4AFA-8F4C-749E7F8CE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RUP 4+1 View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855D799-957F-4411-B13E-2505BE7F04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33752" y="1846263"/>
            <a:ext cx="7320945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532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D1DD5-0832-4632-9FAE-91E76E26F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BAPO/ CAFCR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F14399C-05F1-490B-AFC0-7CDA1DAC90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83670" y="2009884"/>
            <a:ext cx="7011561" cy="3773836"/>
          </a:xfrm>
        </p:spPr>
      </p:pic>
    </p:spTree>
    <p:extLst>
      <p:ext uri="{BB962C8B-B14F-4D97-AF65-F5344CB8AC3E}">
        <p14:creationId xmlns:p14="http://schemas.microsoft.com/office/powerpoint/2010/main" val="4156702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9927C03-B38F-4966-A6CD-DF158C8951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82" y="1027355"/>
            <a:ext cx="8840745" cy="521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32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General Architecture Process 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1846" y="6248400"/>
            <a:ext cx="59891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C. </a:t>
            </a:r>
            <a:r>
              <a:rPr lang="en-US" sz="1100" dirty="0" err="1"/>
              <a:t>Hofmeister</a:t>
            </a:r>
            <a:r>
              <a:rPr lang="en-US" sz="1100" dirty="0"/>
              <a:t>, et al., A general model of software architecture design derived from five industrial approaches, Journal of Systems and Software, 80:106-126, 2007.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2849"/>
            <a:ext cx="9144000" cy="309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635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Analysis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Define the problems the architecture must solve.</a:t>
            </a:r>
          </a:p>
          <a:p>
            <a:pPr marL="0" indent="0">
              <a:buNone/>
            </a:pPr>
            <a:r>
              <a:rPr lang="en-US" u="sng" dirty="0"/>
              <a:t>Inputs</a:t>
            </a:r>
            <a:r>
              <a:rPr lang="en-US" dirty="0"/>
              <a:t>:</a:t>
            </a:r>
          </a:p>
          <a:p>
            <a:r>
              <a:rPr lang="en-US" b="1" dirty="0"/>
              <a:t>Architectural Concerns</a:t>
            </a:r>
            <a:r>
              <a:rPr lang="en-US" dirty="0"/>
              <a:t>:  Interests which pertain to the system’s development, its operation or any other aspects that are critical to one or more shareholders</a:t>
            </a:r>
          </a:p>
          <a:p>
            <a:r>
              <a:rPr lang="en-US" b="1" dirty="0"/>
              <a:t>Context</a:t>
            </a:r>
            <a:r>
              <a:rPr lang="en-US" dirty="0"/>
              <a:t>: The setting and circumstances of developmental, operational, political and other influences upon the system</a:t>
            </a:r>
          </a:p>
          <a:p>
            <a:pPr marL="0" indent="0">
              <a:buNone/>
            </a:pPr>
            <a:r>
              <a:rPr lang="en-US" u="sng" dirty="0"/>
              <a:t>Output</a:t>
            </a:r>
            <a:r>
              <a:rPr lang="en-US" dirty="0"/>
              <a:t>:</a:t>
            </a:r>
          </a:p>
          <a:p>
            <a:r>
              <a:rPr lang="en-US" b="1" dirty="0"/>
              <a:t>Architecturally Significant Requirements</a:t>
            </a:r>
            <a:r>
              <a:rPr lang="en-US" dirty="0"/>
              <a:t>:  A requirements upon a software system which influences its architecture</a:t>
            </a:r>
          </a:p>
        </p:txBody>
      </p:sp>
    </p:spTree>
    <p:extLst>
      <p:ext uri="{BB962C8B-B14F-4D97-AF65-F5344CB8AC3E}">
        <p14:creationId xmlns:p14="http://schemas.microsoft.com/office/powerpoint/2010/main" val="998540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Proposes architectural solutions to a set of Architecturally Significant Requirements</a:t>
            </a:r>
          </a:p>
          <a:p>
            <a:pPr marL="0" indent="0">
              <a:buNone/>
            </a:pPr>
            <a:r>
              <a:rPr lang="en-US" u="sng" dirty="0"/>
              <a:t>Input</a:t>
            </a:r>
            <a:r>
              <a:rPr lang="en-US" dirty="0"/>
              <a:t>:</a:t>
            </a:r>
          </a:p>
          <a:p>
            <a:r>
              <a:rPr lang="en-US" b="1" dirty="0"/>
              <a:t>Architecturally Significant Requirements</a:t>
            </a:r>
          </a:p>
          <a:p>
            <a:pPr marL="0" indent="0">
              <a:buNone/>
            </a:pPr>
            <a:r>
              <a:rPr lang="en-US" u="sng" dirty="0"/>
              <a:t>Output</a:t>
            </a:r>
            <a:r>
              <a:rPr lang="en-US" dirty="0"/>
              <a:t>:</a:t>
            </a:r>
          </a:p>
          <a:p>
            <a:r>
              <a:rPr lang="en-US" b="1" dirty="0"/>
              <a:t>Candidate Architectural Solutions</a:t>
            </a:r>
            <a:r>
              <a:rPr lang="en-US" dirty="0"/>
              <a:t>:  Design decisions about the structure of the software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589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Ensure that the architectural designs decisions made are the right ones</a:t>
            </a:r>
          </a:p>
          <a:p>
            <a:pPr marL="0" indent="0">
              <a:buNone/>
            </a:pPr>
            <a:r>
              <a:rPr lang="en-US" u="sng" dirty="0"/>
              <a:t>Inputs</a:t>
            </a:r>
            <a:r>
              <a:rPr lang="en-US" dirty="0"/>
              <a:t>:</a:t>
            </a:r>
          </a:p>
          <a:p>
            <a:r>
              <a:rPr lang="en-US" b="1" dirty="0"/>
              <a:t>Architecturally Significant Requirements</a:t>
            </a:r>
          </a:p>
          <a:p>
            <a:r>
              <a:rPr lang="en-US" b="1" dirty="0"/>
              <a:t>Candidate Architectural Solutions</a:t>
            </a:r>
          </a:p>
          <a:p>
            <a:pPr marL="0" indent="0">
              <a:buNone/>
            </a:pPr>
            <a:r>
              <a:rPr lang="en-US" u="sng" dirty="0"/>
              <a:t>Outputs</a:t>
            </a:r>
            <a:r>
              <a:rPr lang="en-US" dirty="0"/>
              <a:t>:</a:t>
            </a:r>
          </a:p>
          <a:p>
            <a:r>
              <a:rPr lang="en-US" b="1" dirty="0"/>
              <a:t>Validated Architecture</a:t>
            </a:r>
            <a:r>
              <a:rPr lang="en-US" dirty="0"/>
              <a:t>:  A subset of candidate architectures that are consistent with the Architecturally Significant Requirements</a:t>
            </a:r>
          </a:p>
        </p:txBody>
      </p:sp>
    </p:spTree>
    <p:extLst>
      <p:ext uri="{BB962C8B-B14F-4D97-AF65-F5344CB8AC3E}">
        <p14:creationId xmlns:p14="http://schemas.microsoft.com/office/powerpoint/2010/main" val="440328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Repeatable Processes for Software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Analysis, Synthesis, and Evaluation are the core concepts of many architectural methodologies.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Attribute-Driven Design</a:t>
            </a:r>
          </a:p>
          <a:p>
            <a:pPr lvl="1"/>
            <a:r>
              <a:rPr lang="en-US" dirty="0"/>
              <a:t>RUP 4+1 Views</a:t>
            </a:r>
          </a:p>
          <a:p>
            <a:pPr lvl="1"/>
            <a:r>
              <a:rPr lang="en-US" dirty="0"/>
              <a:t>Business Architecture Process and Organization (BAPO/CAFCR)</a:t>
            </a:r>
          </a:p>
          <a:p>
            <a:pPr lvl="1"/>
            <a:endParaRPr lang="en-US" dirty="0"/>
          </a:p>
          <a:p>
            <a:r>
              <a:rPr lang="en-US" dirty="0"/>
              <a:t>No one process is best – each has its strengths and weaknesses.  </a:t>
            </a:r>
          </a:p>
        </p:txBody>
      </p:sp>
    </p:spTree>
    <p:extLst>
      <p:ext uri="{BB962C8B-B14F-4D97-AF65-F5344CB8AC3E}">
        <p14:creationId xmlns:p14="http://schemas.microsoft.com/office/powerpoint/2010/main" val="3839817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1A823-5F9B-4505-AC98-9AD132362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 Driven Design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CAF8BC8-0F11-4E4D-84A4-CE0DB4013C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31411" y="1980265"/>
            <a:ext cx="5982441" cy="3551014"/>
          </a:xfrm>
        </p:spPr>
      </p:pic>
    </p:spTree>
    <p:extLst>
      <p:ext uri="{BB962C8B-B14F-4D97-AF65-F5344CB8AC3E}">
        <p14:creationId xmlns:p14="http://schemas.microsoft.com/office/powerpoint/2010/main" val="77463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86F57F0-B7EC-DC80-E552-16F7A68CE319}"/>
              </a:ext>
            </a:extLst>
          </p:cNvPr>
          <p:cNvSpPr/>
          <p:nvPr/>
        </p:nvSpPr>
        <p:spPr>
          <a:xfrm>
            <a:off x="3277646" y="2097741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2: Establish Iteration Goal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3BE187E-8E1E-2DD1-0D17-91EC857B186C}"/>
              </a:ext>
            </a:extLst>
          </p:cNvPr>
          <p:cNvSpPr/>
          <p:nvPr/>
        </p:nvSpPr>
        <p:spPr>
          <a:xfrm>
            <a:off x="3277646" y="2664310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3: Choose Elements to Refine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407D0FA-79A4-59E7-4689-2C7BF0D3FD9C}"/>
              </a:ext>
            </a:extLst>
          </p:cNvPr>
          <p:cNvSpPr/>
          <p:nvPr/>
        </p:nvSpPr>
        <p:spPr>
          <a:xfrm>
            <a:off x="3277646" y="3248810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4: Choose Design Concepts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0250F25-D914-E419-D092-3F673C822450}"/>
              </a:ext>
            </a:extLst>
          </p:cNvPr>
          <p:cNvSpPr/>
          <p:nvPr/>
        </p:nvSpPr>
        <p:spPr>
          <a:xfrm>
            <a:off x="3277646" y="3833310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5: Instantiate Architectural Elements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DA7794D-CEEE-E976-A1CB-BE65B87E007F}"/>
              </a:ext>
            </a:extLst>
          </p:cNvPr>
          <p:cNvSpPr/>
          <p:nvPr/>
        </p:nvSpPr>
        <p:spPr>
          <a:xfrm>
            <a:off x="3277646" y="4417810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6: Record Design Decisions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E2F7021-2E64-A147-FDA4-36A388E4518B}"/>
              </a:ext>
            </a:extLst>
          </p:cNvPr>
          <p:cNvSpPr/>
          <p:nvPr/>
        </p:nvSpPr>
        <p:spPr>
          <a:xfrm>
            <a:off x="3277646" y="1513241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1: Review Inputs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45EFC12-6EE4-4A41-3580-2937E5CC2435}"/>
              </a:ext>
            </a:extLst>
          </p:cNvPr>
          <p:cNvSpPr/>
          <p:nvPr/>
        </p:nvSpPr>
        <p:spPr>
          <a:xfrm>
            <a:off x="3277646" y="5032791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7: Review Design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2B0A38BE-C1C9-CA73-EAE0-D27B48DDE635}"/>
              </a:ext>
            </a:extLst>
          </p:cNvPr>
          <p:cNvCxnSpPr>
            <a:cxnSpLocks/>
            <a:stCxn id="10" idx="3"/>
            <a:endCxn id="4" idx="3"/>
          </p:cNvCxnSpPr>
          <p:nvPr/>
        </p:nvCxnSpPr>
        <p:spPr>
          <a:xfrm flipV="1">
            <a:off x="7438913" y="2342478"/>
            <a:ext cx="12700" cy="2935050"/>
          </a:xfrm>
          <a:prstGeom prst="bentConnector3">
            <a:avLst>
              <a:gd name="adj1" fmla="val 476470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0C3857D-36F7-7B54-21B5-B9039D5BA33E}"/>
              </a:ext>
            </a:extLst>
          </p:cNvPr>
          <p:cNvSpPr txBox="1"/>
          <p:nvPr/>
        </p:nvSpPr>
        <p:spPr>
          <a:xfrm>
            <a:off x="7537674" y="3486837"/>
            <a:ext cx="113299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Iterate if necessary</a:t>
            </a:r>
          </a:p>
        </p:txBody>
      </p:sp>
      <p:sp>
        <p:nvSpPr>
          <p:cNvPr id="18" name="Flowchart: Document 17">
            <a:extLst>
              <a:ext uri="{FF2B5EF4-FFF2-40B4-BE49-F238E27FC236}">
                <a16:creationId xmlns:a16="http://schemas.microsoft.com/office/drawing/2014/main" id="{3E23E440-9783-BAAF-E04F-491CF2D8A1E8}"/>
              </a:ext>
            </a:extLst>
          </p:cNvPr>
          <p:cNvSpPr/>
          <p:nvPr/>
        </p:nvSpPr>
        <p:spPr>
          <a:xfrm>
            <a:off x="225910" y="247425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Design Purpose</a:t>
            </a:r>
          </a:p>
        </p:txBody>
      </p:sp>
      <p:sp>
        <p:nvSpPr>
          <p:cNvPr id="19" name="Flowchart: Document 18">
            <a:extLst>
              <a:ext uri="{FF2B5EF4-FFF2-40B4-BE49-F238E27FC236}">
                <a16:creationId xmlns:a16="http://schemas.microsoft.com/office/drawing/2014/main" id="{7AEBFA7E-8636-71FF-D9A2-064B0D632989}"/>
              </a:ext>
            </a:extLst>
          </p:cNvPr>
          <p:cNvSpPr/>
          <p:nvPr/>
        </p:nvSpPr>
        <p:spPr>
          <a:xfrm>
            <a:off x="1986579" y="247425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Primary Functionality</a:t>
            </a:r>
          </a:p>
        </p:txBody>
      </p:sp>
      <p:sp>
        <p:nvSpPr>
          <p:cNvPr id="20" name="Flowchart: Document 19">
            <a:extLst>
              <a:ext uri="{FF2B5EF4-FFF2-40B4-BE49-F238E27FC236}">
                <a16:creationId xmlns:a16="http://schemas.microsoft.com/office/drawing/2014/main" id="{BF9368AD-D965-52ED-7CD1-31B51FDD2989}"/>
              </a:ext>
            </a:extLst>
          </p:cNvPr>
          <p:cNvSpPr/>
          <p:nvPr/>
        </p:nvSpPr>
        <p:spPr>
          <a:xfrm>
            <a:off x="3747248" y="247425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Quality Attributes</a:t>
            </a:r>
          </a:p>
        </p:txBody>
      </p:sp>
      <p:sp>
        <p:nvSpPr>
          <p:cNvPr id="21" name="Flowchart: Document 20">
            <a:extLst>
              <a:ext uri="{FF2B5EF4-FFF2-40B4-BE49-F238E27FC236}">
                <a16:creationId xmlns:a16="http://schemas.microsoft.com/office/drawing/2014/main" id="{320C2E83-F2BF-02DB-4036-124CC76FE2D6}"/>
              </a:ext>
            </a:extLst>
          </p:cNvPr>
          <p:cNvSpPr/>
          <p:nvPr/>
        </p:nvSpPr>
        <p:spPr>
          <a:xfrm>
            <a:off x="5547360" y="247425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Constraints</a:t>
            </a:r>
          </a:p>
        </p:txBody>
      </p:sp>
      <p:sp>
        <p:nvSpPr>
          <p:cNvPr id="22" name="Flowchart: Document 21">
            <a:extLst>
              <a:ext uri="{FF2B5EF4-FFF2-40B4-BE49-F238E27FC236}">
                <a16:creationId xmlns:a16="http://schemas.microsoft.com/office/drawing/2014/main" id="{FDC54396-B2F8-CBA5-DAC9-37C2774A696E}"/>
              </a:ext>
            </a:extLst>
          </p:cNvPr>
          <p:cNvSpPr/>
          <p:nvPr/>
        </p:nvSpPr>
        <p:spPr>
          <a:xfrm>
            <a:off x="7278519" y="247425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Architectural Concerns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EF0A35A1-F8C3-CBD3-FC6E-78AA1BFCC613}"/>
              </a:ext>
            </a:extLst>
          </p:cNvPr>
          <p:cNvCxnSpPr>
            <a:stCxn id="20" idx="2"/>
            <a:endCxn id="9" idx="0"/>
          </p:cNvCxnSpPr>
          <p:nvPr/>
        </p:nvCxnSpPr>
        <p:spPr>
          <a:xfrm rot="16200000" flipH="1">
            <a:off x="4653633" y="808594"/>
            <a:ext cx="607774" cy="801519"/>
          </a:xfrm>
          <a:prstGeom prst="bentConnector3">
            <a:avLst/>
          </a:prstGeom>
          <a:ln>
            <a:prstDash val="soli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5E6533BC-BE32-97E7-7D12-DF5E0D3B5E59}"/>
              </a:ext>
            </a:extLst>
          </p:cNvPr>
          <p:cNvCxnSpPr>
            <a:stCxn id="18" idx="2"/>
            <a:endCxn id="9" idx="0"/>
          </p:cNvCxnSpPr>
          <p:nvPr/>
        </p:nvCxnSpPr>
        <p:spPr>
          <a:xfrm rot="16200000" flipH="1">
            <a:off x="2892964" y="-952075"/>
            <a:ext cx="607774" cy="4322857"/>
          </a:xfrm>
          <a:prstGeom prst="bentConnector3">
            <a:avLst/>
          </a:prstGeom>
          <a:ln>
            <a:prstDash val="soli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4EDB43F1-E690-A217-6786-2C8BA72390EA}"/>
              </a:ext>
            </a:extLst>
          </p:cNvPr>
          <p:cNvCxnSpPr>
            <a:stCxn id="19" idx="2"/>
            <a:endCxn id="9" idx="0"/>
          </p:cNvCxnSpPr>
          <p:nvPr/>
        </p:nvCxnSpPr>
        <p:spPr>
          <a:xfrm rot="16200000" flipH="1">
            <a:off x="3773299" y="-71740"/>
            <a:ext cx="607774" cy="2562188"/>
          </a:xfrm>
          <a:prstGeom prst="bentConnector3">
            <a:avLst/>
          </a:prstGeom>
          <a:ln>
            <a:prstDash val="soli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BAD6193E-456B-13F2-1897-F37E95F2F9A4}"/>
              </a:ext>
            </a:extLst>
          </p:cNvPr>
          <p:cNvCxnSpPr>
            <a:stCxn id="21" idx="2"/>
            <a:endCxn id="9" idx="0"/>
          </p:cNvCxnSpPr>
          <p:nvPr/>
        </p:nvCxnSpPr>
        <p:spPr>
          <a:xfrm rot="5400000">
            <a:off x="5553690" y="710058"/>
            <a:ext cx="607774" cy="998593"/>
          </a:xfrm>
          <a:prstGeom prst="bentConnector3">
            <a:avLst/>
          </a:prstGeom>
          <a:ln>
            <a:prstDash val="soli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D7B70922-9369-6C77-F9FA-EE2828AA13EF}"/>
              </a:ext>
            </a:extLst>
          </p:cNvPr>
          <p:cNvCxnSpPr>
            <a:stCxn id="22" idx="2"/>
            <a:endCxn id="9" idx="0"/>
          </p:cNvCxnSpPr>
          <p:nvPr/>
        </p:nvCxnSpPr>
        <p:spPr>
          <a:xfrm rot="5400000">
            <a:off x="6419269" y="-155522"/>
            <a:ext cx="607774" cy="2729752"/>
          </a:xfrm>
          <a:prstGeom prst="bentConnector3">
            <a:avLst/>
          </a:prstGeom>
          <a:ln>
            <a:prstDash val="soli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5" name="Flowchart: Document 34">
            <a:extLst>
              <a:ext uri="{FF2B5EF4-FFF2-40B4-BE49-F238E27FC236}">
                <a16:creationId xmlns:a16="http://schemas.microsoft.com/office/drawing/2014/main" id="{1630BFB7-B348-FA91-991E-58A78728EEBE}"/>
              </a:ext>
            </a:extLst>
          </p:cNvPr>
          <p:cNvSpPr/>
          <p:nvPr/>
        </p:nvSpPr>
        <p:spPr>
          <a:xfrm>
            <a:off x="4295888" y="5818099"/>
            <a:ext cx="2140772" cy="919743"/>
          </a:xfrm>
          <a:prstGeom prst="flowChartDocumen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(Refined) Software Architecture Design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6AD939B-E81C-FDFC-5416-A4AC486C2704}"/>
              </a:ext>
            </a:extLst>
          </p:cNvPr>
          <p:cNvCxnSpPr>
            <a:stCxn id="10" idx="2"/>
            <a:endCxn id="35" idx="0"/>
          </p:cNvCxnSpPr>
          <p:nvPr/>
        </p:nvCxnSpPr>
        <p:spPr>
          <a:xfrm>
            <a:off x="5358280" y="5522264"/>
            <a:ext cx="7994" cy="295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3B2E7B61-1964-E75D-48AA-C3F30796CD11}"/>
              </a:ext>
            </a:extLst>
          </p:cNvPr>
          <p:cNvCxnSpPr>
            <a:stCxn id="35" idx="1"/>
            <a:endCxn id="9" idx="1"/>
          </p:cNvCxnSpPr>
          <p:nvPr/>
        </p:nvCxnSpPr>
        <p:spPr>
          <a:xfrm rot="10800000">
            <a:off x="3277646" y="1757979"/>
            <a:ext cx="1018242" cy="4519993"/>
          </a:xfrm>
          <a:prstGeom prst="bentConnector3">
            <a:avLst>
              <a:gd name="adj1" fmla="val 274585"/>
            </a:avLst>
          </a:prstGeom>
          <a:ln>
            <a:prstDash val="dash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C2FE998A-3E8E-6FD9-E91C-25674A4EB74D}"/>
              </a:ext>
            </a:extLst>
          </p:cNvPr>
          <p:cNvSpPr txBox="1"/>
          <p:nvPr/>
        </p:nvSpPr>
        <p:spPr>
          <a:xfrm>
            <a:off x="602427" y="3138118"/>
            <a:ext cx="203319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From previous round of iterations OR from existing system</a:t>
            </a:r>
          </a:p>
        </p:txBody>
      </p:sp>
    </p:spTree>
    <p:extLst>
      <p:ext uri="{BB962C8B-B14F-4D97-AF65-F5344CB8AC3E}">
        <p14:creationId xmlns:p14="http://schemas.microsoft.com/office/powerpoint/2010/main" val="628526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7D7A2-7845-C1AC-C7F8-E21B35615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D7A8B-63E7-E62E-FE1F-7C45C14D8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340" y="1845734"/>
            <a:ext cx="7543801" cy="402336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Review Inputs:  Ensure the architecture drivers are available and correct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Design Purpose </a:t>
            </a:r>
            <a:r>
              <a:rPr lang="en-US" dirty="0"/>
              <a:t>– The goal of this round of Architectural Design</a:t>
            </a:r>
          </a:p>
          <a:p>
            <a:pPr lvl="2"/>
            <a:r>
              <a:rPr lang="en-US" dirty="0"/>
              <a:t>Evaluate opportunities</a:t>
            </a:r>
          </a:p>
          <a:p>
            <a:pPr lvl="2"/>
            <a:r>
              <a:rPr lang="en-US" dirty="0"/>
              <a:t>Design the foundation of the system</a:t>
            </a:r>
          </a:p>
          <a:p>
            <a:pPr lvl="2"/>
            <a:r>
              <a:rPr lang="en-US" dirty="0"/>
              <a:t>Augment the current architecture</a:t>
            </a:r>
          </a:p>
          <a:p>
            <a:pPr lvl="1"/>
            <a:r>
              <a:rPr lang="en-US" b="1" dirty="0"/>
              <a:t>Primary Functionality </a:t>
            </a:r>
            <a:r>
              <a:rPr lang="en-US" dirty="0"/>
              <a:t>– Functionality that is critical to achieve the business goals that motivate the development of the system</a:t>
            </a:r>
          </a:p>
          <a:p>
            <a:pPr lvl="1"/>
            <a:r>
              <a:rPr lang="en-US" b="1" dirty="0"/>
              <a:t>Quality Attributes </a:t>
            </a:r>
            <a:r>
              <a:rPr lang="en-US" dirty="0"/>
              <a:t>– The subset of QAs this round is focused on</a:t>
            </a:r>
          </a:p>
          <a:p>
            <a:pPr lvl="2"/>
            <a:r>
              <a:rPr lang="en-US" dirty="0"/>
              <a:t>Derived from ASRs, focus on measurable or testable qualities</a:t>
            </a:r>
          </a:p>
          <a:p>
            <a:pPr lvl="1"/>
            <a:r>
              <a:rPr lang="en-US" b="1" dirty="0"/>
              <a:t>Constraints</a:t>
            </a:r>
            <a:r>
              <a:rPr lang="en-US" dirty="0"/>
              <a:t> – Non-negotiable concerns</a:t>
            </a:r>
          </a:p>
          <a:p>
            <a:pPr lvl="2"/>
            <a:r>
              <a:rPr lang="en-US" dirty="0"/>
              <a:t>Existing systems</a:t>
            </a:r>
          </a:p>
          <a:p>
            <a:pPr lvl="1"/>
            <a:r>
              <a:rPr lang="en-US" b="1" dirty="0"/>
              <a:t>Architectural Concerns </a:t>
            </a:r>
            <a:r>
              <a:rPr lang="en-US" dirty="0"/>
              <a:t>– Things that need to be considered as part of the architectural design, often not captured by traditional requirements</a:t>
            </a:r>
          </a:p>
          <a:p>
            <a:pPr lvl="2"/>
            <a:r>
              <a:rPr lang="en-US" dirty="0"/>
              <a:t>Overall System Structure</a:t>
            </a:r>
          </a:p>
          <a:p>
            <a:pPr lvl="2"/>
            <a:r>
              <a:rPr lang="en-US" dirty="0"/>
              <a:t>Allocation of modules to teams</a:t>
            </a:r>
          </a:p>
          <a:p>
            <a:pPr lvl="2"/>
            <a:r>
              <a:rPr lang="en-US" dirty="0"/>
              <a:t>Issues that come from design reviews</a:t>
            </a:r>
          </a:p>
          <a:p>
            <a:pPr lvl="2"/>
            <a:endParaRPr lang="en-US" dirty="0"/>
          </a:p>
        </p:txBody>
      </p:sp>
      <p:sp>
        <p:nvSpPr>
          <p:cNvPr id="4" name="Flowchart: Document 3">
            <a:extLst>
              <a:ext uri="{FF2B5EF4-FFF2-40B4-BE49-F238E27FC236}">
                <a16:creationId xmlns:a16="http://schemas.microsoft.com/office/drawing/2014/main" id="{EB94D435-F406-95CE-E946-E25D00C7D16A}"/>
              </a:ext>
            </a:extLst>
          </p:cNvPr>
          <p:cNvSpPr/>
          <p:nvPr/>
        </p:nvSpPr>
        <p:spPr>
          <a:xfrm>
            <a:off x="236668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Design Purpose</a:t>
            </a:r>
          </a:p>
        </p:txBody>
      </p:sp>
      <p:sp>
        <p:nvSpPr>
          <p:cNvPr id="5" name="Flowchart: Document 4">
            <a:extLst>
              <a:ext uri="{FF2B5EF4-FFF2-40B4-BE49-F238E27FC236}">
                <a16:creationId xmlns:a16="http://schemas.microsoft.com/office/drawing/2014/main" id="{001D14CE-8647-693A-F062-DAABD37F32B9}"/>
              </a:ext>
            </a:extLst>
          </p:cNvPr>
          <p:cNvSpPr/>
          <p:nvPr/>
        </p:nvSpPr>
        <p:spPr>
          <a:xfrm>
            <a:off x="1997337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Primary Functionality</a:t>
            </a:r>
          </a:p>
        </p:txBody>
      </p:sp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6A766B76-D55C-578A-3837-C63784225CC9}"/>
              </a:ext>
            </a:extLst>
          </p:cNvPr>
          <p:cNvSpPr/>
          <p:nvPr/>
        </p:nvSpPr>
        <p:spPr>
          <a:xfrm>
            <a:off x="3758006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Quality Attributes</a:t>
            </a:r>
          </a:p>
        </p:txBody>
      </p:sp>
      <p:sp>
        <p:nvSpPr>
          <p:cNvPr id="7" name="Flowchart: Document 6">
            <a:extLst>
              <a:ext uri="{FF2B5EF4-FFF2-40B4-BE49-F238E27FC236}">
                <a16:creationId xmlns:a16="http://schemas.microsoft.com/office/drawing/2014/main" id="{EA41FC4C-DDE7-840B-FC35-940AD3ADCC93}"/>
              </a:ext>
            </a:extLst>
          </p:cNvPr>
          <p:cNvSpPr/>
          <p:nvPr/>
        </p:nvSpPr>
        <p:spPr>
          <a:xfrm>
            <a:off x="5558118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Constraints</a:t>
            </a:r>
          </a:p>
        </p:txBody>
      </p:sp>
      <p:sp>
        <p:nvSpPr>
          <p:cNvPr id="8" name="Flowchart: Document 7">
            <a:extLst>
              <a:ext uri="{FF2B5EF4-FFF2-40B4-BE49-F238E27FC236}">
                <a16:creationId xmlns:a16="http://schemas.microsoft.com/office/drawing/2014/main" id="{F6813FB5-4038-11CF-79F3-8EC5AB544FEB}"/>
              </a:ext>
            </a:extLst>
          </p:cNvPr>
          <p:cNvSpPr/>
          <p:nvPr/>
        </p:nvSpPr>
        <p:spPr>
          <a:xfrm>
            <a:off x="7289277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Architectural Concerns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A281D4-BC89-817B-336D-498139517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93" y="2376601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6958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 Requirements and Architecture Life Cycle.pptx" id="{64B6B06E-DE09-4C01-8852-A2161AE26D2A}" vid="{26D9DB68-5C85-412F-844F-3FF00FBBE5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17420</TotalTime>
  <Words>1294</Words>
  <Application>Microsoft Office PowerPoint</Application>
  <PresentationFormat>On-screen Show (4:3)</PresentationFormat>
  <Paragraphs>153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Retrospect</vt:lpstr>
      <vt:lpstr>Software Architecture Process</vt:lpstr>
      <vt:lpstr>A General Architecture Process Model</vt:lpstr>
      <vt:lpstr>Architectural Analysis</vt:lpstr>
      <vt:lpstr>Architectural Synthesis</vt:lpstr>
      <vt:lpstr>Architectural Evaluation</vt:lpstr>
      <vt:lpstr>Repeatable Processes for Software Architecture</vt:lpstr>
      <vt:lpstr>Attribute Driven Design</vt:lpstr>
      <vt:lpstr>PowerPoint Presentation</vt:lpstr>
      <vt:lpstr>ADD Step 1</vt:lpstr>
      <vt:lpstr>ADD Step 2</vt:lpstr>
      <vt:lpstr>ADD Step 3</vt:lpstr>
      <vt:lpstr>ADD Step 4</vt:lpstr>
      <vt:lpstr>ADD Step 5</vt:lpstr>
      <vt:lpstr>ADD Step 6</vt:lpstr>
      <vt:lpstr>ADD Step 7</vt:lpstr>
      <vt:lpstr>RUP 4+1 View</vt:lpstr>
      <vt:lpstr>BAPO/ CAFCR</vt:lpstr>
      <vt:lpstr>PowerPoint Presentation</vt:lpstr>
    </vt:vector>
  </TitlesOfParts>
  <Company>University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and Architecture</dc:title>
  <dc:creator>hawker</dc:creator>
  <cp:lastModifiedBy>William Stumbo</cp:lastModifiedBy>
  <cp:revision>302</cp:revision>
  <cp:lastPrinted>2018-07-27T22:28:24Z</cp:lastPrinted>
  <dcterms:created xsi:type="dcterms:W3CDTF">2008-08-31T22:21:19Z</dcterms:created>
  <dcterms:modified xsi:type="dcterms:W3CDTF">2023-02-21T04:38:18Z</dcterms:modified>
</cp:coreProperties>
</file>